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3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1F3D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5BDB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0" y="457200"/>
            <a:ext cx="2743200" cy="2743200"/>
          </a:xfrm>
          <a:prstGeom prst="ellipse">
            <a:avLst/>
          </a:prstGeom>
          <a:solidFill>
            <a:srgbClr val="3B5BDB">
              <a:alpha val="1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7315200" y="2560320"/>
            <a:ext cx="1828800" cy="1828800"/>
          </a:xfrm>
          <a:prstGeom prst="ellipse">
            <a:avLst/>
          </a:prstGeom>
          <a:solidFill>
            <a:srgbClr val="4DABF7">
              <a:alpha val="1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5486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DAB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KRISH SHAH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097280"/>
            <a:ext cx="5486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Systems</a:t>
            </a:r>
            <a:endParaRPr lang="en-US" sz="4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Portfolio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731520" y="2743200"/>
            <a:ext cx="5486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builds that show what production-grade AI actually looks like.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project combines AI logic with real architecture decisions, measurable outcomes, and systems thinking.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36576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DAB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Agents  ·  Systems Engineer  ·  Architect  ·  IREB Certified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krish-shah.de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856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AVARA LABS — OUTCOMES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Measurable impact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1920240" cy="1371600"/>
          </a:xfrm>
          <a:prstGeom prst="rect">
            <a:avLst/>
          </a:prstGeom>
          <a:solidFill>
            <a:srgbClr val="1C1C2E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~80%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queries automated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560320" y="1463040"/>
            <a:ext cx="1920240" cy="1371600"/>
          </a:xfrm>
          <a:prstGeom prst="rect">
            <a:avLst/>
          </a:prstGeom>
          <a:solidFill>
            <a:srgbClr val="E8564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56032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Faster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256032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times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the board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663440" y="1463040"/>
            <a:ext cx="1920240" cy="1371600"/>
          </a:xfrm>
          <a:prstGeom prst="rect">
            <a:avLst/>
          </a:prstGeom>
          <a:solidFill>
            <a:srgbClr val="1C1C2E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6344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66344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brands supported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simultaneously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766560" y="1463040"/>
            <a:ext cx="1920240" cy="1371600"/>
          </a:xfrm>
          <a:prstGeom prst="rect">
            <a:avLst/>
          </a:prstGeom>
          <a:solidFill>
            <a:srgbClr val="E8564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76656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GDPR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76656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design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108960"/>
            <a:ext cx="82296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960" y="32004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E856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CHANGED</a:t>
            </a:r>
            <a:endParaRPr lang="en-US" sz="900" dirty="0"/>
          </a:p>
        </p:txBody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520440"/>
            <a:ext cx="164592" cy="164592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1051560" y="3493008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teams freed from repetitive queries and redirected to complex, human-sensitive situations</a:t>
            </a:r>
            <a:endParaRPr lang="en-US" sz="1000" dirty="0"/>
          </a:p>
        </p:txBody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3758184"/>
            <a:ext cx="164592" cy="164592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1051560" y="3730752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Brands saw meaningful improvements in response time and consistency</a:t>
            </a:r>
            <a:endParaRPr lang="en-US" sz="1000" dirty="0"/>
          </a:p>
        </p:txBody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3995928"/>
            <a:ext cx="164592" cy="164592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051560" y="3968496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Handled more volume with the same headcount while protecting brand voice</a:t>
            </a:r>
            <a:endParaRPr lang="en-US" sz="1000" dirty="0"/>
          </a:p>
        </p:txBody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4233672"/>
            <a:ext cx="164592" cy="164592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051560" y="4206240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Policy-grounded replies enforced across all supported platforms</a:t>
            </a:r>
            <a:endParaRPr lang="en-US" sz="1000" dirty="0"/>
          </a:p>
        </p:txBody>
      </p:sp>
      <p:sp>
        <p:nvSpPr>
          <p:cNvPr id="26" name="Shape 20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solidFill>
            <a:srgbClr val="1C1C2E"/>
          </a:solidFill>
          <a:ln/>
        </p:spPr>
      </p:sp>
      <p:sp>
        <p:nvSpPr>
          <p:cNvPr id="27" name="Text 21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 ·  FastAPI  ·  Transformer Intent Detection  ·  Generative Response Layer  ·  Shopify API  ·  WooCommerce API  ·  Magento API  ·  PostgreSQL  ·  Redis  ·  Celery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3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1F3D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5BDB"/>
          </a:solidFill>
          <a:ln/>
        </p:spPr>
      </p:sp>
      <p:sp>
        <p:nvSpPr>
          <p:cNvPr id="4" name="Shape 2"/>
          <p:cNvSpPr/>
          <p:nvPr/>
        </p:nvSpPr>
        <p:spPr>
          <a:xfrm>
            <a:off x="6858000" y="1371600"/>
            <a:ext cx="2286000" cy="2286000"/>
          </a:xfrm>
          <a:prstGeom prst="ellipse">
            <a:avLst/>
          </a:prstGeom>
          <a:solidFill>
            <a:srgbClr val="3B5BDB">
              <a:alpha val="15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57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DAB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KRISH SHAH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91440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Need an AI system that</a:t>
            </a:r>
            <a:endParaRPr lang="en-US" sz="2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feels sharp to clients and</a:t>
            </a:r>
            <a:endParaRPr lang="en-US" sz="2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solid underneath?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31520" y="256032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talk about the build, the constraints, and the version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this system that is actually worth shipping.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3840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DAB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krish-shah.de/contact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42062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krish-shah.de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B5BD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PROJECT INDEX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production AI systems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1463040"/>
            <a:ext cx="7680960" cy="73152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463040"/>
            <a:ext cx="54864" cy="73152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8" name="Text 5"/>
          <p:cNvSpPr/>
          <p:nvPr/>
        </p:nvSpPr>
        <p:spPr>
          <a:xfrm>
            <a:off x="1645920" y="15087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Phonx AI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645920" y="178308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AI Platform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3474720" y="150876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voice automation for insurance and call-heavy operations. Handles multi-turn conversations with sub-second response, compliance logging, and CRM sync.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7040880" y="160020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&lt;1s response  ·  90%+ accuracy  ·  60%+ call reduction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731520" y="2331720"/>
            <a:ext cx="7680960" cy="73152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731520" y="2331720"/>
            <a:ext cx="54864" cy="731520"/>
          </a:xfrm>
          <a:prstGeom prst="rect">
            <a:avLst/>
          </a:prstGeom>
          <a:solidFill>
            <a:srgbClr val="3B5BDB"/>
          </a:solidFill>
          <a:ln/>
        </p:spPr>
      </p:sp>
      <p:sp>
        <p:nvSpPr>
          <p:cNvPr id="16" name="Text 12"/>
          <p:cNvSpPr/>
          <p:nvPr/>
        </p:nvSpPr>
        <p:spPr>
          <a:xfrm>
            <a:off x="1645920" y="23774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Enterprise VKG</a:t>
            </a:r>
            <a:endParaRPr lang="en-US" sz="1400" dirty="0"/>
          </a:p>
        </p:txBody>
      </p:sp>
      <p:sp>
        <p:nvSpPr>
          <p:cNvPr id="17" name="Text 13"/>
          <p:cNvSpPr/>
          <p:nvPr/>
        </p:nvSpPr>
        <p:spPr>
          <a:xfrm>
            <a:off x="1645920" y="26517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B5B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+ Compliance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3474720" y="237744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semantic and graph retrieval for audit-ready regulatory validation across 7 governing bodies. 5,000+ documents indexed on-prem with zero cloud dependency.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7040880" y="246888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B5B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5K+ docs  ·  98%+ accuracy  ·  7 regulators</a:t>
            </a:r>
            <a:endParaRPr lang="en-US" sz="850" dirty="0"/>
          </a:p>
        </p:txBody>
      </p:sp>
      <p:sp>
        <p:nvSpPr>
          <p:cNvPr id="20" name="Shape 16"/>
          <p:cNvSpPr/>
          <p:nvPr/>
        </p:nvSpPr>
        <p:spPr>
          <a:xfrm>
            <a:off x="731520" y="3200400"/>
            <a:ext cx="7680960" cy="73152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731520" y="3200400"/>
            <a:ext cx="54864" cy="73152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24" name="Text 19"/>
          <p:cNvSpPr/>
          <p:nvPr/>
        </p:nvSpPr>
        <p:spPr>
          <a:xfrm>
            <a:off x="1645920" y="32461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Satellite ML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645920" y="352044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Poppy Detection</a:t>
            </a:r>
            <a:endParaRPr lang="en-US" sz="900" dirty="0"/>
          </a:p>
        </p:txBody>
      </p:sp>
      <p:sp>
        <p:nvSpPr>
          <p:cNvPr id="26" name="Text 21"/>
          <p:cNvSpPr/>
          <p:nvPr/>
        </p:nvSpPr>
        <p:spPr>
          <a:xfrm>
            <a:off x="3474720" y="324612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Geospatial ML pipeline that detects suspicious cultivation using custom CNN trained on spectral signatures, outputting GPS-precise GIS shapefiles for field operations.</a:t>
            </a:r>
            <a:endParaRPr lang="en-US" sz="900" dirty="0"/>
          </a:p>
        </p:txBody>
      </p:sp>
      <p:sp>
        <p:nvSpPr>
          <p:cNvPr id="27" name="Text 22"/>
          <p:cNvSpPr/>
          <p:nvPr/>
        </p:nvSpPr>
        <p:spPr>
          <a:xfrm>
            <a:off x="7040880" y="333756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0.87 F1  ·  5 min per scene  ·  GIS-ready</a:t>
            </a:r>
            <a:endParaRPr lang="en-US" sz="850" dirty="0"/>
          </a:p>
        </p:txBody>
      </p:sp>
      <p:sp>
        <p:nvSpPr>
          <p:cNvPr id="28" name="Shape 23"/>
          <p:cNvSpPr/>
          <p:nvPr/>
        </p:nvSpPr>
        <p:spPr>
          <a:xfrm>
            <a:off x="731520" y="4069080"/>
            <a:ext cx="7680960" cy="73152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4"/>
          <p:cNvSpPr/>
          <p:nvPr/>
        </p:nvSpPr>
        <p:spPr>
          <a:xfrm>
            <a:off x="731520" y="4069080"/>
            <a:ext cx="54864" cy="731520"/>
          </a:xfrm>
          <a:prstGeom prst="rect">
            <a:avLst/>
          </a:prstGeom>
          <a:solidFill>
            <a:srgbClr val="E8564A"/>
          </a:solidFill>
          <a:ln/>
        </p:spPr>
      </p:sp>
      <p:sp>
        <p:nvSpPr>
          <p:cNvPr id="32" name="Text 26"/>
          <p:cNvSpPr/>
          <p:nvPr/>
        </p:nvSpPr>
        <p:spPr>
          <a:xfrm>
            <a:off x="1645920" y="41148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Avara Labs</a:t>
            </a:r>
            <a:endParaRPr lang="en-US" sz="1400" dirty="0"/>
          </a:p>
        </p:txBody>
      </p:sp>
      <p:sp>
        <p:nvSpPr>
          <p:cNvPr id="33" name="Text 27"/>
          <p:cNvSpPr/>
          <p:nvPr/>
        </p:nvSpPr>
        <p:spPr>
          <a:xfrm>
            <a:off x="1645920" y="438912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856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Automation</a:t>
            </a:r>
            <a:endParaRPr lang="en-US" sz="900" dirty="0"/>
          </a:p>
        </p:txBody>
      </p:sp>
      <p:sp>
        <p:nvSpPr>
          <p:cNvPr id="34" name="Text 28"/>
          <p:cNvSpPr/>
          <p:nvPr/>
        </p:nvSpPr>
        <p:spPr>
          <a:xfrm>
            <a:off x="3474720" y="411480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Modular email automation for e-commerce support. Classifies intent, routes AI-safe vs human-escalation, generates brand-safe replies grounded in company policy and SOPs.</a:t>
            </a:r>
            <a:endParaRPr lang="en-US" sz="900" dirty="0"/>
          </a:p>
        </p:txBody>
      </p:sp>
      <p:sp>
        <p:nvSpPr>
          <p:cNvPr id="35" name="Text 29"/>
          <p:cNvSpPr/>
          <p:nvPr/>
        </p:nvSpPr>
        <p:spPr>
          <a:xfrm>
            <a:off x="7040880" y="42062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856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~80% automated  ·  Multi-brand  ·  GDPR compliant</a:t>
            </a:r>
            <a:endParaRPr lang="en-US" sz="850" dirty="0"/>
          </a:p>
        </p:txBody>
      </p:sp>
      <p:sp>
        <p:nvSpPr>
          <p:cNvPr id="36" name="Text 30"/>
          <p:cNvSpPr/>
          <p:nvPr/>
        </p:nvSpPr>
        <p:spPr>
          <a:xfrm>
            <a:off x="457200" y="48006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krish-shah.de  ·  COMBINED PORTFOLIO</a:t>
            </a:r>
            <a:endParaRPr lang="en-US" sz="800" dirty="0"/>
          </a:p>
        </p:txBody>
      </p:sp>
      <p:pic>
        <p:nvPicPr>
          <p:cNvPr id="37" name="Picture 36" descr="phonx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4400" y="1645920"/>
            <a:ext cx="676656" cy="353943"/>
          </a:xfrm>
          <a:prstGeom prst="rect">
            <a:avLst/>
          </a:prstGeom>
        </p:spPr>
      </p:pic>
      <p:pic>
        <p:nvPicPr>
          <p:cNvPr id="38" name="Picture 37" descr="eagle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2124" y="2464308"/>
            <a:ext cx="438912" cy="426489"/>
          </a:xfrm>
          <a:prstGeom prst="rect">
            <a:avLst/>
          </a:prstGeom>
        </p:spPr>
      </p:pic>
      <p:pic>
        <p:nvPicPr>
          <p:cNvPr id="39" name="Picture 38" descr="sgl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5256" y="3465576"/>
            <a:ext cx="694944" cy="416966"/>
          </a:xfrm>
          <a:prstGeom prst="rect">
            <a:avLst/>
          </a:prstGeom>
        </p:spPr>
      </p:pic>
      <p:pic>
        <p:nvPicPr>
          <p:cNvPr id="40" name="Picture 39" descr="eagle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2124" y="4201668"/>
            <a:ext cx="438912" cy="42648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2809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27432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200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2C3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PHONX AI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731520" y="6400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Voice AI Platform for Insurance &amp; Call-Heavy Operations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731520" y="114300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Industry: Insurance    |    Role: AI Product Engineer &amp; Head of Dev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731520" y="16002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&lt;1s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73152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response time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3291840" y="16002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90%+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29184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intent accuracy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5852160" y="16002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60%+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585216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reduction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731520" y="2331720"/>
            <a:ext cx="7680960" cy="822960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4" name="Text 11"/>
          <p:cNvSpPr/>
          <p:nvPr/>
        </p:nvSpPr>
        <p:spPr>
          <a:xfrm>
            <a:off x="914400" y="23774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microservice-based voice automation system spanning telephony, speech services, LLM reasoning, compliance enforcement, and CRM synchronisation. Built for sub-second, multi-turn conversations. A proprietary insurance knowledge engine handles domain-specific terminology, policy nuances, and regulatory boundaries. The system transforms phone operations from a human bottleneck into a scalable infrastructure layer.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45720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16" name="Shape 13"/>
          <p:cNvSpPr/>
          <p:nvPr/>
        </p:nvSpPr>
        <p:spPr>
          <a:xfrm>
            <a:off x="457200" y="3337560"/>
            <a:ext cx="1280160" cy="36576"/>
          </a:xfrm>
          <a:prstGeom prst="rect">
            <a:avLst/>
          </a:prstGeom>
          <a:solidFill>
            <a:srgbClr val="028090"/>
          </a:solidFill>
          <a:ln/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3456432"/>
            <a:ext cx="320040" cy="32004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0292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Telephony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Gateway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50292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 call ingestion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intelligent routing</a:t>
            </a:r>
            <a:endParaRPr lang="en-US" sz="750" dirty="0"/>
          </a:p>
        </p:txBody>
      </p:sp>
      <p:sp>
        <p:nvSpPr>
          <p:cNvPr id="20" name="Shape 16"/>
          <p:cNvSpPr/>
          <p:nvPr/>
        </p:nvSpPr>
        <p:spPr>
          <a:xfrm>
            <a:off x="187452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21" name="Shape 17"/>
          <p:cNvSpPr/>
          <p:nvPr/>
        </p:nvSpPr>
        <p:spPr>
          <a:xfrm>
            <a:off x="1874520" y="3337560"/>
            <a:ext cx="1280160" cy="36576"/>
          </a:xfrm>
          <a:prstGeom prst="rect">
            <a:avLst/>
          </a:prstGeom>
          <a:solidFill>
            <a:srgbClr val="028090"/>
          </a:solidFill>
          <a:ln/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456432"/>
            <a:ext cx="320040" cy="32004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92024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STT / TTS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</a:t>
            </a:r>
            <a:endParaRPr lang="en-US" sz="900" dirty="0"/>
          </a:p>
        </p:txBody>
      </p:sp>
      <p:sp>
        <p:nvSpPr>
          <p:cNvPr id="24" name="Text 19"/>
          <p:cNvSpPr/>
          <p:nvPr/>
        </p:nvSpPr>
        <p:spPr>
          <a:xfrm>
            <a:off x="192024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Sub-100ms audio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conversion</a:t>
            </a:r>
            <a:endParaRPr lang="en-US" sz="750" dirty="0"/>
          </a:p>
        </p:txBody>
      </p:sp>
      <p:sp>
        <p:nvSpPr>
          <p:cNvPr id="25" name="Shape 20"/>
          <p:cNvSpPr/>
          <p:nvPr/>
        </p:nvSpPr>
        <p:spPr>
          <a:xfrm>
            <a:off x="329184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26" name="Shape 21"/>
          <p:cNvSpPr/>
          <p:nvPr/>
        </p:nvSpPr>
        <p:spPr>
          <a:xfrm>
            <a:off x="3291840" y="3337560"/>
            <a:ext cx="1280160" cy="36576"/>
          </a:xfrm>
          <a:prstGeom prst="rect">
            <a:avLst/>
          </a:prstGeom>
          <a:solidFill>
            <a:srgbClr val="028090"/>
          </a:solidFill>
          <a:ln/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3320" y="3456432"/>
            <a:ext cx="320040" cy="32004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333756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</a:t>
            </a:r>
            <a:endParaRPr lang="en-US" sz="900" dirty="0"/>
          </a:p>
        </p:txBody>
      </p:sp>
      <p:sp>
        <p:nvSpPr>
          <p:cNvPr id="29" name="Text 23"/>
          <p:cNvSpPr/>
          <p:nvPr/>
        </p:nvSpPr>
        <p:spPr>
          <a:xfrm>
            <a:off x="333756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reasoning,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multi-turn context</a:t>
            </a:r>
            <a:endParaRPr lang="en-US" sz="750" dirty="0"/>
          </a:p>
        </p:txBody>
      </p:sp>
      <p:sp>
        <p:nvSpPr>
          <p:cNvPr id="30" name="Shape 24"/>
          <p:cNvSpPr/>
          <p:nvPr/>
        </p:nvSpPr>
        <p:spPr>
          <a:xfrm>
            <a:off x="470916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31" name="Shape 25"/>
          <p:cNvSpPr/>
          <p:nvPr/>
        </p:nvSpPr>
        <p:spPr>
          <a:xfrm>
            <a:off x="4709160" y="3337560"/>
            <a:ext cx="1280160" cy="36576"/>
          </a:xfrm>
          <a:prstGeom prst="rect">
            <a:avLst/>
          </a:prstGeom>
          <a:solidFill>
            <a:srgbClr val="028090"/>
          </a:solidFill>
          <a:ln/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0640" y="3456432"/>
            <a:ext cx="320040" cy="320040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75488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</a:t>
            </a:r>
            <a:endParaRPr lang="en-US" sz="900" dirty="0"/>
          </a:p>
        </p:txBody>
      </p:sp>
      <p:sp>
        <p:nvSpPr>
          <p:cNvPr id="34" name="Text 27"/>
          <p:cNvSpPr/>
          <p:nvPr/>
        </p:nvSpPr>
        <p:spPr>
          <a:xfrm>
            <a:off x="475488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Proprietary insurance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retrieval system</a:t>
            </a:r>
            <a:endParaRPr lang="en-US" sz="750" dirty="0"/>
          </a:p>
        </p:txBody>
      </p:sp>
      <p:sp>
        <p:nvSpPr>
          <p:cNvPr id="35" name="Shape 28"/>
          <p:cNvSpPr/>
          <p:nvPr/>
        </p:nvSpPr>
        <p:spPr>
          <a:xfrm>
            <a:off x="612648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36" name="Shape 29"/>
          <p:cNvSpPr/>
          <p:nvPr/>
        </p:nvSpPr>
        <p:spPr>
          <a:xfrm>
            <a:off x="6126480" y="3337560"/>
            <a:ext cx="1280160" cy="36576"/>
          </a:xfrm>
          <a:prstGeom prst="rect">
            <a:avLst/>
          </a:prstGeom>
          <a:solidFill>
            <a:srgbClr val="028090"/>
          </a:solidFill>
          <a:ln/>
        </p:spPr>
      </p:sp>
      <p:pic>
        <p:nvPicPr>
          <p:cNvPr id="3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7960" y="3456432"/>
            <a:ext cx="320040" cy="320040"/>
          </a:xfrm>
          <a:prstGeom prst="rect">
            <a:avLst/>
          </a:prstGeom>
        </p:spPr>
      </p:pic>
      <p:sp>
        <p:nvSpPr>
          <p:cNvPr id="38" name="Text 30"/>
          <p:cNvSpPr/>
          <p:nvPr/>
        </p:nvSpPr>
        <p:spPr>
          <a:xfrm>
            <a:off x="617220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</a:t>
            </a:r>
            <a:endParaRPr lang="en-US" sz="900" dirty="0"/>
          </a:p>
        </p:txBody>
      </p:sp>
      <p:sp>
        <p:nvSpPr>
          <p:cNvPr id="39" name="Text 31"/>
          <p:cNvSpPr/>
          <p:nvPr/>
        </p:nvSpPr>
        <p:spPr>
          <a:xfrm>
            <a:off x="617220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Tamper-evident logs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every decision</a:t>
            </a:r>
            <a:endParaRPr lang="en-US" sz="750" dirty="0"/>
          </a:p>
        </p:txBody>
      </p:sp>
      <p:sp>
        <p:nvSpPr>
          <p:cNvPr id="40" name="Shape 32"/>
          <p:cNvSpPr/>
          <p:nvPr/>
        </p:nvSpPr>
        <p:spPr>
          <a:xfrm>
            <a:off x="754380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41" name="Shape 33"/>
          <p:cNvSpPr/>
          <p:nvPr/>
        </p:nvSpPr>
        <p:spPr>
          <a:xfrm>
            <a:off x="7543800" y="3337560"/>
            <a:ext cx="1280160" cy="36576"/>
          </a:xfrm>
          <a:prstGeom prst="rect">
            <a:avLst/>
          </a:prstGeom>
          <a:solidFill>
            <a:srgbClr val="028090"/>
          </a:solidFill>
          <a:ln/>
        </p:spPr>
      </p:sp>
      <p:pic>
        <p:nvPicPr>
          <p:cNvPr id="4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55280" y="3456432"/>
            <a:ext cx="320040" cy="320040"/>
          </a:xfrm>
          <a:prstGeom prst="rect">
            <a:avLst/>
          </a:prstGeom>
        </p:spPr>
      </p:pic>
      <p:sp>
        <p:nvSpPr>
          <p:cNvPr id="43" name="Text 34"/>
          <p:cNvSpPr/>
          <p:nvPr/>
        </p:nvSpPr>
        <p:spPr>
          <a:xfrm>
            <a:off x="758952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Connector</a:t>
            </a:r>
            <a:endParaRPr lang="en-US" sz="900" dirty="0"/>
          </a:p>
        </p:txBody>
      </p:sp>
      <p:sp>
        <p:nvSpPr>
          <p:cNvPr id="44" name="Text 35"/>
          <p:cNvSpPr/>
          <p:nvPr/>
        </p:nvSpPr>
        <p:spPr>
          <a:xfrm>
            <a:off x="758952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Policyholder data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 &amp; history</a:t>
            </a:r>
            <a:endParaRPr lang="en-US" sz="750" dirty="0"/>
          </a:p>
        </p:txBody>
      </p:sp>
      <p:sp>
        <p:nvSpPr>
          <p:cNvPr id="45" name="Text 36"/>
          <p:cNvSpPr/>
          <p:nvPr/>
        </p:nvSpPr>
        <p:spPr>
          <a:xfrm>
            <a:off x="457200" y="48006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PHONX AI  ·  COMBINED PORTFOLIO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2809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PHONX AI — OUTCOMES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Measurable impact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1920240" cy="137160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&lt;1s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time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560320" y="1463040"/>
            <a:ext cx="1920240" cy="1371600"/>
          </a:xfrm>
          <a:prstGeom prst="rect">
            <a:avLst/>
          </a:prstGeom>
          <a:solidFill>
            <a:srgbClr val="02809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56032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90%+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256032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663440" y="1463040"/>
            <a:ext cx="1920240" cy="137160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6344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60%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66344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volume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766560" y="1463040"/>
            <a:ext cx="1920240" cy="1371600"/>
          </a:xfrm>
          <a:prstGeom prst="rect">
            <a:avLst/>
          </a:prstGeom>
          <a:solidFill>
            <a:srgbClr val="02809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76656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∞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76656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without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headcount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108960"/>
            <a:ext cx="82296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960" y="32004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2809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CHANGED</a:t>
            </a:r>
            <a:endParaRPr lang="en-US" sz="900" dirty="0"/>
          </a:p>
        </p:txBody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520440"/>
            <a:ext cx="164592" cy="164592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1051560" y="3493008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 agencies scaled support capacity without growing their teams</a:t>
            </a:r>
            <a:endParaRPr lang="en-US" sz="1000" dirty="0"/>
          </a:p>
        </p:txBody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3758184"/>
            <a:ext cx="164592" cy="164592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1051560" y="3730752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Policyholders receive consistent, compliant answers on every call</a:t>
            </a:r>
            <a:endParaRPr lang="en-US" sz="1000" dirty="0"/>
          </a:p>
        </p:txBody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3995928"/>
            <a:ext cx="164592" cy="164592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051560" y="3968496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freed to handle complex edge cases requiring human judgment</a:t>
            </a:r>
            <a:endParaRPr lang="en-US" sz="1000" dirty="0"/>
          </a:p>
        </p:txBody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4233672"/>
            <a:ext cx="164592" cy="164592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051560" y="4206240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 operations transformed into a scalable infrastructure layer</a:t>
            </a:r>
            <a:endParaRPr lang="en-US" sz="1000" dirty="0"/>
          </a:p>
        </p:txBody>
      </p:sp>
      <p:sp>
        <p:nvSpPr>
          <p:cNvPr id="26" name="Shape 20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7" name="Text 21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 ·  Go  ·  Node.js  ·  LLM Orchestration  ·  Twilio  ·  Proprietary STT/TTS  ·  gRPC  ·  Event Buses  ·  Docker  ·  K8s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3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27432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200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DAB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ENTERPRISE VKG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731520" y="6400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Cross-Domain Compliance Engine for Research Teams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731520" y="114300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DAB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Industry: Pharma Research    |    Role: Lead Architect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731520" y="16002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5,000+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73152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 indexed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3291840" y="16002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98%+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29184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 accuracy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5852160" y="16002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585216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regulators unified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731520" y="2331720"/>
            <a:ext cx="7680960" cy="822960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4" name="Text 11"/>
          <p:cNvSpPr/>
          <p:nvPr/>
        </p:nvSpPr>
        <p:spPr>
          <a:xfrm>
            <a:off x="914400" y="23774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hybrid retrieval system that stores semantic embeddings and graph relationships together — so AI retrieves not just matching text, but surrounding context, dependencies, and compliance logic needed for reliable decisions. Each regulation, SOP, and domain entity becomes a node in the graph with vector embeddings. Runs entirely on-prem within the client's secure private network with zero cloud dependency. Every decision is audit-logged and tamper-evident for regulatory inspection.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45720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16" name="Shape 13"/>
          <p:cNvSpPr/>
          <p:nvPr/>
        </p:nvSpPr>
        <p:spPr>
          <a:xfrm>
            <a:off x="457200" y="3337560"/>
            <a:ext cx="1280160" cy="36576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3456432"/>
            <a:ext cx="320040" cy="32004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0292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Ingestion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50292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Parses PDF, Word, HTML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7 sources</a:t>
            </a:r>
            <a:endParaRPr lang="en-US" sz="750" dirty="0"/>
          </a:p>
        </p:txBody>
      </p:sp>
      <p:sp>
        <p:nvSpPr>
          <p:cNvPr id="20" name="Shape 16"/>
          <p:cNvSpPr/>
          <p:nvPr/>
        </p:nvSpPr>
        <p:spPr>
          <a:xfrm>
            <a:off x="187452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21" name="Shape 17"/>
          <p:cNvSpPr/>
          <p:nvPr/>
        </p:nvSpPr>
        <p:spPr>
          <a:xfrm>
            <a:off x="1874520" y="3337560"/>
            <a:ext cx="1280160" cy="36576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456432"/>
            <a:ext cx="320040" cy="32004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92024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Embedding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</a:t>
            </a:r>
            <a:endParaRPr lang="en-US" sz="900" dirty="0"/>
          </a:p>
        </p:txBody>
      </p:sp>
      <p:sp>
        <p:nvSpPr>
          <p:cNvPr id="24" name="Text 19"/>
          <p:cNvSpPr/>
          <p:nvPr/>
        </p:nvSpPr>
        <p:spPr>
          <a:xfrm>
            <a:off x="192024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Domain-tuned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transformers</a:t>
            </a:r>
            <a:endParaRPr lang="en-US" sz="750" dirty="0"/>
          </a:p>
        </p:txBody>
      </p:sp>
      <p:sp>
        <p:nvSpPr>
          <p:cNvPr id="25" name="Shape 20"/>
          <p:cNvSpPr/>
          <p:nvPr/>
        </p:nvSpPr>
        <p:spPr>
          <a:xfrm>
            <a:off x="329184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26" name="Shape 21"/>
          <p:cNvSpPr/>
          <p:nvPr/>
        </p:nvSpPr>
        <p:spPr>
          <a:xfrm>
            <a:off x="3291840" y="3337560"/>
            <a:ext cx="1280160" cy="36576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3320" y="3456432"/>
            <a:ext cx="320040" cy="32004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333756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Neo4j +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 Index</a:t>
            </a:r>
            <a:endParaRPr lang="en-US" sz="900" dirty="0"/>
          </a:p>
        </p:txBody>
      </p:sp>
      <p:sp>
        <p:nvSpPr>
          <p:cNvPr id="29" name="Text 23"/>
          <p:cNvSpPr/>
          <p:nvPr/>
        </p:nvSpPr>
        <p:spPr>
          <a:xfrm>
            <a:off x="333756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 DB with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rule-based edges</a:t>
            </a:r>
            <a:endParaRPr lang="en-US" sz="750" dirty="0"/>
          </a:p>
        </p:txBody>
      </p:sp>
      <p:sp>
        <p:nvSpPr>
          <p:cNvPr id="30" name="Shape 24"/>
          <p:cNvSpPr/>
          <p:nvPr/>
        </p:nvSpPr>
        <p:spPr>
          <a:xfrm>
            <a:off x="470916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31" name="Shape 25"/>
          <p:cNvSpPr/>
          <p:nvPr/>
        </p:nvSpPr>
        <p:spPr>
          <a:xfrm>
            <a:off x="4709160" y="3337560"/>
            <a:ext cx="1280160" cy="36576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0640" y="3456432"/>
            <a:ext cx="320040" cy="320040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75488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</a:t>
            </a:r>
            <a:endParaRPr lang="en-US" sz="900" dirty="0"/>
          </a:p>
        </p:txBody>
      </p:sp>
      <p:sp>
        <p:nvSpPr>
          <p:cNvPr id="34" name="Text 27"/>
          <p:cNvSpPr/>
          <p:nvPr/>
        </p:nvSpPr>
        <p:spPr>
          <a:xfrm>
            <a:off x="475488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rules &amp;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conflict detection</a:t>
            </a:r>
            <a:endParaRPr lang="en-US" sz="750" dirty="0"/>
          </a:p>
        </p:txBody>
      </p:sp>
      <p:sp>
        <p:nvSpPr>
          <p:cNvPr id="35" name="Shape 28"/>
          <p:cNvSpPr/>
          <p:nvPr/>
        </p:nvSpPr>
        <p:spPr>
          <a:xfrm>
            <a:off x="612648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36" name="Shape 29"/>
          <p:cNvSpPr/>
          <p:nvPr/>
        </p:nvSpPr>
        <p:spPr>
          <a:xfrm>
            <a:off x="6126480" y="3337560"/>
            <a:ext cx="1280160" cy="36576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3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7960" y="3456432"/>
            <a:ext cx="320040" cy="320040"/>
          </a:xfrm>
          <a:prstGeom prst="rect">
            <a:avLst/>
          </a:prstGeom>
        </p:spPr>
      </p:pic>
      <p:sp>
        <p:nvSpPr>
          <p:cNvPr id="38" name="Text 30"/>
          <p:cNvSpPr/>
          <p:nvPr/>
        </p:nvSpPr>
        <p:spPr>
          <a:xfrm>
            <a:off x="617220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&amp;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API</a:t>
            </a:r>
            <a:endParaRPr lang="en-US" sz="900" dirty="0"/>
          </a:p>
        </p:txBody>
      </p:sp>
      <p:sp>
        <p:nvSpPr>
          <p:cNvPr id="39" name="Text 31"/>
          <p:cNvSpPr/>
          <p:nvPr/>
        </p:nvSpPr>
        <p:spPr>
          <a:xfrm>
            <a:off x="617220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GraphQL + REST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 retrieval</a:t>
            </a:r>
            <a:endParaRPr lang="en-US" sz="750" dirty="0"/>
          </a:p>
        </p:txBody>
      </p:sp>
      <p:sp>
        <p:nvSpPr>
          <p:cNvPr id="40" name="Shape 32"/>
          <p:cNvSpPr/>
          <p:nvPr/>
        </p:nvSpPr>
        <p:spPr>
          <a:xfrm>
            <a:off x="754380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41" name="Shape 33"/>
          <p:cNvSpPr/>
          <p:nvPr/>
        </p:nvSpPr>
        <p:spPr>
          <a:xfrm>
            <a:off x="7543800" y="3337560"/>
            <a:ext cx="1280160" cy="36576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4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55280" y="3456432"/>
            <a:ext cx="320040" cy="320040"/>
          </a:xfrm>
          <a:prstGeom prst="rect">
            <a:avLst/>
          </a:prstGeom>
        </p:spPr>
      </p:pic>
      <p:sp>
        <p:nvSpPr>
          <p:cNvPr id="43" name="Text 34"/>
          <p:cNvSpPr/>
          <p:nvPr/>
        </p:nvSpPr>
        <p:spPr>
          <a:xfrm>
            <a:off x="758952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Log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</a:t>
            </a:r>
            <a:endParaRPr lang="en-US" sz="900" dirty="0"/>
          </a:p>
        </p:txBody>
      </p:sp>
      <p:sp>
        <p:nvSpPr>
          <p:cNvPr id="44" name="Text 35"/>
          <p:cNvSpPr/>
          <p:nvPr/>
        </p:nvSpPr>
        <p:spPr>
          <a:xfrm>
            <a:off x="758952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Tamper-evident logs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inspection</a:t>
            </a:r>
            <a:endParaRPr lang="en-US" sz="750" dirty="0"/>
          </a:p>
        </p:txBody>
      </p:sp>
      <p:sp>
        <p:nvSpPr>
          <p:cNvPr id="45" name="Text 36"/>
          <p:cNvSpPr/>
          <p:nvPr/>
        </p:nvSpPr>
        <p:spPr>
          <a:xfrm>
            <a:off x="457200" y="48006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VKG  ·  COMBINED PORTFOLIO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B5BD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ENTERPRISE VKG — OUTCOMES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Measurable impact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1920240" cy="1371600"/>
          </a:xfrm>
          <a:prstGeom prst="rect">
            <a:avLst/>
          </a:prstGeom>
          <a:solidFill>
            <a:srgbClr val="1A1F3D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5,000+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indexed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560320" y="1463040"/>
            <a:ext cx="1920240" cy="1371600"/>
          </a:xfrm>
          <a:prstGeom prst="rect">
            <a:avLst/>
          </a:prstGeom>
          <a:solidFill>
            <a:srgbClr val="3B5BDB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56032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98%+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256032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663440" y="1463040"/>
            <a:ext cx="1920240" cy="1371600"/>
          </a:xfrm>
          <a:prstGeom prst="rect">
            <a:avLst/>
          </a:prstGeom>
          <a:solidFill>
            <a:srgbClr val="1A1F3D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6344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Days→Min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66344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 validation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766560" y="1463040"/>
            <a:ext cx="1920240" cy="1371600"/>
          </a:xfrm>
          <a:prstGeom prst="rect">
            <a:avLst/>
          </a:prstGeom>
          <a:solidFill>
            <a:srgbClr val="3B5BDB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76656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76656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unified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108960"/>
            <a:ext cx="82296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960" y="32004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B5BD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CHANGED</a:t>
            </a:r>
            <a:endParaRPr lang="en-US" sz="900" dirty="0"/>
          </a:p>
        </p:txBody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520440"/>
            <a:ext cx="164592" cy="164592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1051560" y="3493008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teams validate SOPs and resolve knowledge gaps in minutes instead of days</a:t>
            </a:r>
            <a:endParaRPr lang="en-US" sz="1000" dirty="0"/>
          </a:p>
        </p:txBody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3758184"/>
            <a:ext cx="164592" cy="164592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1051560" y="3730752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officers have full audit-ready traceability for every query and response</a:t>
            </a:r>
            <a:endParaRPr lang="en-US" sz="1000" dirty="0"/>
          </a:p>
        </p:txBody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3995928"/>
            <a:ext cx="164592" cy="164592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051560" y="3968496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High-precision reasoning across interconnected regulatory data</a:t>
            </a:r>
            <a:endParaRPr lang="en-US" sz="1000" dirty="0"/>
          </a:p>
        </p:txBody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4233672"/>
            <a:ext cx="164592" cy="164592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051560" y="4206240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move faster without increasing compliance risk</a:t>
            </a:r>
            <a:endParaRPr lang="en-US" sz="1000" dirty="0"/>
          </a:p>
        </p:txBody>
      </p:sp>
      <p:sp>
        <p:nvSpPr>
          <p:cNvPr id="26" name="Shape 20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solidFill>
            <a:srgbClr val="0F1329"/>
          </a:solidFill>
          <a:ln/>
        </p:spPr>
      </p:sp>
      <p:sp>
        <p:nvSpPr>
          <p:cNvPr id="27" name="Text 21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DAB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 ·  FastAPI  ·  Node.js  ·  Transformer Models (domain-tuned)  ·  Faiss  ·  Neo4j  ·  GraphQL  ·  Docker  ·  Kubernetes (on-prem)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28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27432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200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74A6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SATELLITE ML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731520" y="6400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Geospatial ML for Large-Area Monitoring &amp; Field Operations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731520" y="114300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4A6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Industry: Government / Law Enforcement    |    Role: ML Developer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731520" y="16002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0.87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73152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score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3291840" y="16002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min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29184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10×10 km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5852160" y="16002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GIS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585216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shapefiles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731520" y="2331720"/>
            <a:ext cx="7680960" cy="822960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4" name="Text 11"/>
          <p:cNvSpPr/>
          <p:nvPr/>
        </p:nvSpPr>
        <p:spPr>
          <a:xfrm>
            <a:off x="914400" y="23774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end-to-end geospatial ML workflow developed in collaboration with Scanpoint Geomatics Limited as part of a government-linked initiative. Tiles large satellite scenes into overlapping geographic patches, classifies each with a custom CNN trained on the spectral signature of opium poppy fields, then reconstructs coordinate-precise outputs as GIS shapefiles. Post-processing merges tile predictions, suppresses noise artefacts, and produces standardised, auditable shapefile outputs ready for direct import into existing GIS workflows.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45720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16" name="Shape 13"/>
          <p:cNvSpPr/>
          <p:nvPr/>
        </p:nvSpPr>
        <p:spPr>
          <a:xfrm>
            <a:off x="457200" y="3337560"/>
            <a:ext cx="1280160" cy="36576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3456432"/>
            <a:ext cx="320040" cy="32004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0292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Ingestion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50292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satellite files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geospatial metadata</a:t>
            </a:r>
            <a:endParaRPr lang="en-US" sz="750" dirty="0"/>
          </a:p>
        </p:txBody>
      </p:sp>
      <p:sp>
        <p:nvSpPr>
          <p:cNvPr id="20" name="Shape 16"/>
          <p:cNvSpPr/>
          <p:nvPr/>
        </p:nvSpPr>
        <p:spPr>
          <a:xfrm>
            <a:off x="187452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21" name="Shape 17"/>
          <p:cNvSpPr/>
          <p:nvPr/>
        </p:nvSpPr>
        <p:spPr>
          <a:xfrm>
            <a:off x="1874520" y="3337560"/>
            <a:ext cx="1280160" cy="36576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456432"/>
            <a:ext cx="320040" cy="32004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92024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Tiling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</a:t>
            </a:r>
            <a:endParaRPr lang="en-US" sz="900" dirty="0"/>
          </a:p>
        </p:txBody>
      </p:sp>
      <p:sp>
        <p:nvSpPr>
          <p:cNvPr id="24" name="Text 19"/>
          <p:cNvSpPr/>
          <p:nvPr/>
        </p:nvSpPr>
        <p:spPr>
          <a:xfrm>
            <a:off x="192024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Overlapping tiles with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geographic index</a:t>
            </a:r>
            <a:endParaRPr lang="en-US" sz="750" dirty="0"/>
          </a:p>
        </p:txBody>
      </p:sp>
      <p:sp>
        <p:nvSpPr>
          <p:cNvPr id="25" name="Shape 20"/>
          <p:cNvSpPr/>
          <p:nvPr/>
        </p:nvSpPr>
        <p:spPr>
          <a:xfrm>
            <a:off x="329184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26" name="Shape 21"/>
          <p:cNvSpPr/>
          <p:nvPr/>
        </p:nvSpPr>
        <p:spPr>
          <a:xfrm>
            <a:off x="3291840" y="3337560"/>
            <a:ext cx="1280160" cy="36576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3320" y="3456432"/>
            <a:ext cx="320040" cy="32004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333756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Preprocessing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</a:t>
            </a:r>
            <a:endParaRPr lang="en-US" sz="900" dirty="0"/>
          </a:p>
        </p:txBody>
      </p:sp>
      <p:sp>
        <p:nvSpPr>
          <p:cNvPr id="29" name="Text 23"/>
          <p:cNvSpPr/>
          <p:nvPr/>
        </p:nvSpPr>
        <p:spPr>
          <a:xfrm>
            <a:off x="333756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Spectral normalisation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class-balanced sampling</a:t>
            </a:r>
            <a:endParaRPr lang="en-US" sz="750" dirty="0"/>
          </a:p>
        </p:txBody>
      </p:sp>
      <p:sp>
        <p:nvSpPr>
          <p:cNvPr id="30" name="Shape 24"/>
          <p:cNvSpPr/>
          <p:nvPr/>
        </p:nvSpPr>
        <p:spPr>
          <a:xfrm>
            <a:off x="470916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31" name="Shape 25"/>
          <p:cNvSpPr/>
          <p:nvPr/>
        </p:nvSpPr>
        <p:spPr>
          <a:xfrm>
            <a:off x="4709160" y="3337560"/>
            <a:ext cx="1280160" cy="36576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0640" y="3456432"/>
            <a:ext cx="320040" cy="320040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75488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CNN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Classifier</a:t>
            </a:r>
            <a:endParaRPr lang="en-US" sz="900" dirty="0"/>
          </a:p>
        </p:txBody>
      </p:sp>
      <p:sp>
        <p:nvSpPr>
          <p:cNvPr id="34" name="Text 27"/>
          <p:cNvSpPr/>
          <p:nvPr/>
        </p:nvSpPr>
        <p:spPr>
          <a:xfrm>
            <a:off x="475488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arch for poppy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spectral signature</a:t>
            </a:r>
            <a:endParaRPr lang="en-US" sz="750" dirty="0"/>
          </a:p>
        </p:txBody>
      </p:sp>
      <p:sp>
        <p:nvSpPr>
          <p:cNvPr id="35" name="Shape 28"/>
          <p:cNvSpPr/>
          <p:nvPr/>
        </p:nvSpPr>
        <p:spPr>
          <a:xfrm>
            <a:off x="612648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36" name="Shape 29"/>
          <p:cNvSpPr/>
          <p:nvPr/>
        </p:nvSpPr>
        <p:spPr>
          <a:xfrm>
            <a:off x="6126480" y="3337560"/>
            <a:ext cx="1280160" cy="36576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3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7960" y="3456432"/>
            <a:ext cx="320040" cy="320040"/>
          </a:xfrm>
          <a:prstGeom prst="rect">
            <a:avLst/>
          </a:prstGeom>
        </p:spPr>
      </p:pic>
      <p:sp>
        <p:nvSpPr>
          <p:cNvPr id="38" name="Text 30"/>
          <p:cNvSpPr/>
          <p:nvPr/>
        </p:nvSpPr>
        <p:spPr>
          <a:xfrm>
            <a:off x="617220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Processing</a:t>
            </a:r>
            <a:endParaRPr lang="en-US" sz="900" dirty="0"/>
          </a:p>
        </p:txBody>
      </p:sp>
      <p:sp>
        <p:nvSpPr>
          <p:cNvPr id="39" name="Text 31"/>
          <p:cNvSpPr/>
          <p:nvPr/>
        </p:nvSpPr>
        <p:spPr>
          <a:xfrm>
            <a:off x="617220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predictions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remove noise</a:t>
            </a:r>
            <a:endParaRPr lang="en-US" sz="750" dirty="0"/>
          </a:p>
        </p:txBody>
      </p:sp>
      <p:sp>
        <p:nvSpPr>
          <p:cNvPr id="40" name="Shape 32"/>
          <p:cNvSpPr/>
          <p:nvPr/>
        </p:nvSpPr>
        <p:spPr>
          <a:xfrm>
            <a:off x="754380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41" name="Shape 33"/>
          <p:cNvSpPr/>
          <p:nvPr/>
        </p:nvSpPr>
        <p:spPr>
          <a:xfrm>
            <a:off x="7543800" y="3337560"/>
            <a:ext cx="1280160" cy="36576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4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55280" y="3456432"/>
            <a:ext cx="320040" cy="320040"/>
          </a:xfrm>
          <a:prstGeom prst="rect">
            <a:avLst/>
          </a:prstGeom>
        </p:spPr>
      </p:pic>
      <p:sp>
        <p:nvSpPr>
          <p:cNvPr id="43" name="Text 34"/>
          <p:cNvSpPr/>
          <p:nvPr/>
        </p:nvSpPr>
        <p:spPr>
          <a:xfrm>
            <a:off x="758952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 Output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</a:t>
            </a:r>
            <a:endParaRPr lang="en-US" sz="900" dirty="0"/>
          </a:p>
        </p:txBody>
      </p:sp>
      <p:sp>
        <p:nvSpPr>
          <p:cNvPr id="44" name="Text 35"/>
          <p:cNvSpPr/>
          <p:nvPr/>
        </p:nvSpPr>
        <p:spPr>
          <a:xfrm>
            <a:off x="758952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Shapefiles for QGIS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gov systems</a:t>
            </a:r>
            <a:endParaRPr lang="en-US" sz="750" dirty="0"/>
          </a:p>
        </p:txBody>
      </p:sp>
      <p:sp>
        <p:nvSpPr>
          <p:cNvPr id="45" name="Text 36"/>
          <p:cNvSpPr/>
          <p:nvPr/>
        </p:nvSpPr>
        <p:spPr>
          <a:xfrm>
            <a:off x="457200" y="48006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SATELLITE ML  ·  COMBINED PORTFOLIO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SATELLITE ML — OUTCOMES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Measurable impact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1920240" cy="1371600"/>
          </a:xfrm>
          <a:prstGeom prst="rect">
            <a:avLst/>
          </a:prstGeom>
          <a:solidFill>
            <a:srgbClr val="0D2818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0.87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score on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held-out test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560320" y="1463040"/>
            <a:ext cx="1920240" cy="1371600"/>
          </a:xfrm>
          <a:prstGeom prst="rect">
            <a:avLst/>
          </a:prstGeom>
          <a:solidFill>
            <a:srgbClr val="1B4332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56032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min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256032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10×10 km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663440" y="1463040"/>
            <a:ext cx="1920240" cy="1371600"/>
          </a:xfrm>
          <a:prstGeom prst="rect">
            <a:avLst/>
          </a:prstGeom>
          <a:solidFill>
            <a:srgbClr val="0D2818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6344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GPS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66344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coordinate-precise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outputs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766560" y="1463040"/>
            <a:ext cx="1920240" cy="1371600"/>
          </a:xfrm>
          <a:prstGeom prst="rect">
            <a:avLst/>
          </a:prstGeom>
          <a:solidFill>
            <a:srgbClr val="1B4332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766560" y="15544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↓↓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766560" y="21031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analyst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 reduced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108960"/>
            <a:ext cx="82296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960" y="32004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CHANGED</a:t>
            </a:r>
            <a:endParaRPr lang="en-US" sz="900" dirty="0"/>
          </a:p>
        </p:txBody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520440"/>
            <a:ext cx="164592" cy="164592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1051560" y="3493008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investigation teams received precise coordinates of suspicious cultivation areas</a:t>
            </a:r>
            <a:endParaRPr lang="en-US" sz="1000" dirty="0"/>
          </a:p>
        </p:txBody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3758184"/>
            <a:ext cx="164592" cy="164592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1051560" y="3730752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 operations enabled, dramatically reducing analyst workload</a:t>
            </a:r>
            <a:endParaRPr lang="en-US" sz="1000" dirty="0"/>
          </a:p>
        </p:txBody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3995928"/>
            <a:ext cx="164592" cy="164592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051560" y="3968496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Reproducible, Docker-based pipeline satisfied evidentiary standards for operational use</a:t>
            </a:r>
            <a:endParaRPr lang="en-US" sz="1000" dirty="0"/>
          </a:p>
        </p:txBody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4233672"/>
            <a:ext cx="164592" cy="164592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051560" y="4206240"/>
            <a:ext cx="7132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 plug directly into QGIS and government GIS systems without additional processing</a:t>
            </a:r>
            <a:endParaRPr lang="en-US" sz="1000" dirty="0"/>
          </a:p>
        </p:txBody>
      </p:sp>
      <p:sp>
        <p:nvSpPr>
          <p:cNvPr id="26" name="Shape 20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solidFill>
            <a:srgbClr val="0D2818"/>
          </a:solidFill>
          <a:ln/>
        </p:spPr>
      </p:sp>
      <p:sp>
        <p:nvSpPr>
          <p:cNvPr id="27" name="Text 21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4A6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 ·  PyTorch  ·  Custom CNN  ·  OpenCV  ·  GDAL  ·  GeoPandas  ·  QGIS  ·  Docker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E8564A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27432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200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7C9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AVARA LABS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731520" y="6400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AI-Powered Email Automation for E-Commerce Support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731520" y="114300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Industry: E-commerce / Support    |    Role: Senior AI Engineer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731520" y="16002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7C9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~80%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73152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queries automated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3291840" y="16002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7C9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29184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support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5852160" y="16002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7C9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GDPR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585216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compliant by design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731520" y="2331720"/>
            <a:ext cx="7680960" cy="822960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4" name="Text 11"/>
          <p:cNvSpPr/>
          <p:nvPr/>
        </p:nvSpPr>
        <p:spPr>
          <a:xfrm>
            <a:off x="914400" y="23774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an email is received, the system ingests the message via platform connectors. The email content is parsed to extract message context — customer data, order history, and conversation thread. The intent classification framework determines the request type. If the intent is AI-safe, it passes into the AI response engine which retrieves conversation history, customer data, order history, and combines that with company policy to generate a reply. If the intent should not be handled by AI, the email is routed directly to a human agent.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45720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16" name="Shape 13"/>
          <p:cNvSpPr/>
          <p:nvPr/>
        </p:nvSpPr>
        <p:spPr>
          <a:xfrm>
            <a:off x="457200" y="3337560"/>
            <a:ext cx="1280160" cy="36576"/>
          </a:xfrm>
          <a:prstGeom prst="rect">
            <a:avLst/>
          </a:prstGeom>
          <a:solidFill>
            <a:srgbClr val="E8564A"/>
          </a:solidFill>
          <a:ln/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3456432"/>
            <a:ext cx="320040" cy="32004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0292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Connectors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50292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Shopify, WooCommerce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Magento integrations</a:t>
            </a:r>
            <a:endParaRPr lang="en-US" sz="750" dirty="0"/>
          </a:p>
        </p:txBody>
      </p:sp>
      <p:sp>
        <p:nvSpPr>
          <p:cNvPr id="20" name="Shape 16"/>
          <p:cNvSpPr/>
          <p:nvPr/>
        </p:nvSpPr>
        <p:spPr>
          <a:xfrm>
            <a:off x="187452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21" name="Shape 17"/>
          <p:cNvSpPr/>
          <p:nvPr/>
        </p:nvSpPr>
        <p:spPr>
          <a:xfrm>
            <a:off x="1874520" y="3337560"/>
            <a:ext cx="1280160" cy="36576"/>
          </a:xfrm>
          <a:prstGeom prst="rect">
            <a:avLst/>
          </a:prstGeom>
          <a:solidFill>
            <a:srgbClr val="E8564A"/>
          </a:solidFill>
          <a:ln/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456432"/>
            <a:ext cx="320040" cy="32004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92024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Ingestion</a:t>
            </a:r>
            <a:endParaRPr lang="en-US" sz="900" dirty="0"/>
          </a:p>
        </p:txBody>
      </p:sp>
      <p:sp>
        <p:nvSpPr>
          <p:cNvPr id="24" name="Text 19"/>
          <p:cNvSpPr/>
          <p:nvPr/>
        </p:nvSpPr>
        <p:spPr>
          <a:xfrm>
            <a:off x="192024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Read, parse, extract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context</a:t>
            </a:r>
            <a:endParaRPr lang="en-US" sz="750" dirty="0"/>
          </a:p>
        </p:txBody>
      </p:sp>
      <p:sp>
        <p:nvSpPr>
          <p:cNvPr id="25" name="Shape 20"/>
          <p:cNvSpPr/>
          <p:nvPr/>
        </p:nvSpPr>
        <p:spPr>
          <a:xfrm>
            <a:off x="329184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26" name="Shape 21"/>
          <p:cNvSpPr/>
          <p:nvPr/>
        </p:nvSpPr>
        <p:spPr>
          <a:xfrm>
            <a:off x="3291840" y="3337560"/>
            <a:ext cx="1280160" cy="36576"/>
          </a:xfrm>
          <a:prstGeom prst="rect">
            <a:avLst/>
          </a:prstGeom>
          <a:solidFill>
            <a:srgbClr val="E8564A"/>
          </a:solidFill>
          <a:ln/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3320" y="3456432"/>
            <a:ext cx="320040" cy="32004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333756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Intent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Classification</a:t>
            </a:r>
            <a:endParaRPr lang="en-US" sz="900" dirty="0"/>
          </a:p>
        </p:txBody>
      </p:sp>
      <p:sp>
        <p:nvSpPr>
          <p:cNvPr id="29" name="Text 23"/>
          <p:cNvSpPr/>
          <p:nvPr/>
        </p:nvSpPr>
        <p:spPr>
          <a:xfrm>
            <a:off x="333756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 model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intent &amp; urgency</a:t>
            </a:r>
            <a:endParaRPr lang="en-US" sz="750" dirty="0"/>
          </a:p>
        </p:txBody>
      </p:sp>
      <p:sp>
        <p:nvSpPr>
          <p:cNvPr id="30" name="Shape 24"/>
          <p:cNvSpPr/>
          <p:nvPr/>
        </p:nvSpPr>
        <p:spPr>
          <a:xfrm>
            <a:off x="470916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31" name="Shape 25"/>
          <p:cNvSpPr/>
          <p:nvPr/>
        </p:nvSpPr>
        <p:spPr>
          <a:xfrm>
            <a:off x="4709160" y="3337560"/>
            <a:ext cx="1280160" cy="36576"/>
          </a:xfrm>
          <a:prstGeom prst="rect">
            <a:avLst/>
          </a:prstGeom>
          <a:solidFill>
            <a:srgbClr val="E8564A"/>
          </a:solidFill>
          <a:ln/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0640" y="3456432"/>
            <a:ext cx="320040" cy="320040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75488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Routing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</a:t>
            </a:r>
            <a:endParaRPr lang="en-US" sz="900" dirty="0"/>
          </a:p>
        </p:txBody>
      </p:sp>
      <p:sp>
        <p:nvSpPr>
          <p:cNvPr id="34" name="Text 27"/>
          <p:cNvSpPr/>
          <p:nvPr/>
        </p:nvSpPr>
        <p:spPr>
          <a:xfrm>
            <a:off x="475488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AI-safe vs human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decision</a:t>
            </a:r>
            <a:endParaRPr lang="en-US" sz="750" dirty="0"/>
          </a:p>
        </p:txBody>
      </p:sp>
      <p:sp>
        <p:nvSpPr>
          <p:cNvPr id="35" name="Shape 28"/>
          <p:cNvSpPr/>
          <p:nvPr/>
        </p:nvSpPr>
        <p:spPr>
          <a:xfrm>
            <a:off x="612648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36" name="Shape 29"/>
          <p:cNvSpPr/>
          <p:nvPr/>
        </p:nvSpPr>
        <p:spPr>
          <a:xfrm>
            <a:off x="6126480" y="3337560"/>
            <a:ext cx="1280160" cy="36576"/>
          </a:xfrm>
          <a:prstGeom prst="rect">
            <a:avLst/>
          </a:prstGeom>
          <a:solidFill>
            <a:srgbClr val="E8564A"/>
          </a:solidFill>
          <a:ln/>
        </p:spPr>
      </p:sp>
      <p:pic>
        <p:nvPicPr>
          <p:cNvPr id="3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7960" y="3456432"/>
            <a:ext cx="320040" cy="320040"/>
          </a:xfrm>
          <a:prstGeom prst="rect">
            <a:avLst/>
          </a:prstGeom>
        </p:spPr>
      </p:pic>
      <p:sp>
        <p:nvSpPr>
          <p:cNvPr id="38" name="Text 30"/>
          <p:cNvSpPr/>
          <p:nvPr/>
        </p:nvSpPr>
        <p:spPr>
          <a:xfrm>
            <a:off x="617220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Response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</a:t>
            </a:r>
            <a:endParaRPr lang="en-US" sz="900" dirty="0"/>
          </a:p>
        </p:txBody>
      </p:sp>
      <p:sp>
        <p:nvSpPr>
          <p:cNvPr id="39" name="Text 31"/>
          <p:cNvSpPr/>
          <p:nvPr/>
        </p:nvSpPr>
        <p:spPr>
          <a:xfrm>
            <a:off x="617220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+ policy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brand-safe replies</a:t>
            </a:r>
            <a:endParaRPr lang="en-US" sz="750" dirty="0"/>
          </a:p>
        </p:txBody>
      </p:sp>
      <p:sp>
        <p:nvSpPr>
          <p:cNvPr id="40" name="Shape 32"/>
          <p:cNvSpPr/>
          <p:nvPr/>
        </p:nvSpPr>
        <p:spPr>
          <a:xfrm>
            <a:off x="7543800" y="3337560"/>
            <a:ext cx="1280160" cy="14173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41" name="Shape 33"/>
          <p:cNvSpPr/>
          <p:nvPr/>
        </p:nvSpPr>
        <p:spPr>
          <a:xfrm>
            <a:off x="7543800" y="3337560"/>
            <a:ext cx="1280160" cy="36576"/>
          </a:xfrm>
          <a:prstGeom prst="rect">
            <a:avLst/>
          </a:prstGeom>
          <a:solidFill>
            <a:srgbClr val="E8564A"/>
          </a:solidFill>
          <a:ln/>
        </p:spPr>
      </p:sp>
      <p:pic>
        <p:nvPicPr>
          <p:cNvPr id="4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55280" y="3456432"/>
            <a:ext cx="320040" cy="320040"/>
          </a:xfrm>
          <a:prstGeom prst="rect">
            <a:avLst/>
          </a:prstGeom>
        </p:spPr>
      </p:pic>
      <p:sp>
        <p:nvSpPr>
          <p:cNvPr id="43" name="Text 34"/>
          <p:cNvSpPr/>
          <p:nvPr/>
        </p:nvSpPr>
        <p:spPr>
          <a:xfrm>
            <a:off x="7589520" y="38221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Agent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Queue</a:t>
            </a:r>
            <a:endParaRPr lang="en-US" sz="900" dirty="0"/>
          </a:p>
        </p:txBody>
      </p:sp>
      <p:sp>
        <p:nvSpPr>
          <p:cNvPr id="44" name="Text 35"/>
          <p:cNvSpPr/>
          <p:nvPr/>
        </p:nvSpPr>
        <p:spPr>
          <a:xfrm>
            <a:off x="7589520" y="416052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Non-AI-safe intents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support staff</a:t>
            </a:r>
            <a:endParaRPr lang="en-US" sz="750" dirty="0"/>
          </a:p>
        </p:txBody>
      </p:sp>
      <p:sp>
        <p:nvSpPr>
          <p:cNvPr id="45" name="Text 36"/>
          <p:cNvSpPr/>
          <p:nvPr/>
        </p:nvSpPr>
        <p:spPr>
          <a:xfrm>
            <a:off x="457200" y="48006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AVARA LABS  ·  COMBINED PORTFOLIO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Krish Shah — AI Systems Portfolio</dc:title>
  <dc:subject>PptxGenJS Presentation</dc:subject>
  <dc:creator>Krish Shah</dc:creator>
  <cp:lastModifiedBy>Krish Shah</cp:lastModifiedBy>
  <cp:revision>1</cp:revision>
  <dcterms:created xsi:type="dcterms:W3CDTF">2026-04-15T13:32:54Z</dcterms:created>
  <dcterms:modified xsi:type="dcterms:W3CDTF">2026-04-15T13:32:54Z</dcterms:modified>
</cp:coreProperties>
</file>